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2" r:id="rId14"/>
    <p:sldId id="268" r:id="rId15"/>
    <p:sldId id="269" r:id="rId16"/>
    <p:sldId id="283" r:id="rId17"/>
    <p:sldId id="284" r:id="rId18"/>
    <p:sldId id="287" r:id="rId19"/>
    <p:sldId id="270" r:id="rId20"/>
    <p:sldId id="271" r:id="rId21"/>
    <p:sldId id="272" r:id="rId22"/>
    <p:sldId id="273" r:id="rId23"/>
    <p:sldId id="285" r:id="rId24"/>
    <p:sldId id="286" r:id="rId25"/>
    <p:sldId id="274" r:id="rId26"/>
    <p:sldId id="275" r:id="rId27"/>
    <p:sldId id="276" r:id="rId28"/>
    <p:sldId id="289" r:id="rId29"/>
    <p:sldId id="277" r:id="rId30"/>
    <p:sldId id="278" r:id="rId31"/>
    <p:sldId id="279" r:id="rId3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1" autoAdjust="0"/>
  </p:normalViewPr>
  <p:slideViewPr>
    <p:cSldViewPr>
      <p:cViewPr varScale="1">
        <p:scale>
          <a:sx n="75" d="100"/>
          <a:sy n="75" d="100"/>
        </p:scale>
        <p:origin x="-12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9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E9E71-1B98-4CA1-AEF6-A2F7A2909789}" type="datetimeFigureOut">
              <a:rPr lang="en-US" smtClean="0"/>
              <a:t>11/12/2014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63DD5-2B33-4468-8DC1-E0A934DB0A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38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39DDD-BED3-4775-A79C-D302A6FD411E}" type="datetimeFigureOut">
              <a:rPr lang="en-US" smtClean="0"/>
              <a:t>11/12/2014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E194F-B71A-43AC-B820-1B56DE5D86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811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E194F-B71A-43AC-B820-1B56DE5D867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95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ysaes.cornell.edu/ent/biocontrol/pathogens/baculoviruses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youtube.com/watch?v=XuKjBIBBAL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yd8NmLJwcM" TargetMode="External"/><Relationship Id="rId2" Type="http://schemas.openxmlformats.org/officeDocument/2006/relationships/hyperlink" Target="http://www.youtube.com/watch?v=nZZyJQNmOV8&amp;feature=related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ysaes.cornell.edu/ent/biocontrol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Introduction to Applied Entomology</a:t>
            </a:r>
            <a:br>
              <a:rPr lang="en-US" b="1" dirty="0"/>
            </a:br>
            <a:r>
              <a:rPr lang="en-US" b="1" dirty="0"/>
              <a:t>Natural and Biological Control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C:\Users\Aron\Desktop\bio control pics\Harmonia-winge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70560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10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Pathogens: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791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Many are important in causing population crashes in nature (natural biotic control, not biocontrol), especially...  </a:t>
            </a:r>
            <a:endParaRPr lang="en-US" dirty="0" smtClean="0"/>
          </a:p>
          <a:p>
            <a:pPr lvl="0"/>
            <a:r>
              <a:rPr lang="en-US" dirty="0"/>
              <a:t>viruses in </a:t>
            </a:r>
            <a:r>
              <a:rPr lang="en-US" i="1" dirty="0"/>
              <a:t>Heliothis</a:t>
            </a:r>
            <a:r>
              <a:rPr lang="en-US" dirty="0"/>
              <a:t> / </a:t>
            </a:r>
            <a:r>
              <a:rPr lang="en-US" i="1" dirty="0"/>
              <a:t>Helicoverpa</a:t>
            </a:r>
            <a:r>
              <a:rPr lang="en-US" dirty="0"/>
              <a:t> (tobacco budworm and corn earworm), alfalfa looper, tent caterpillars and forest sawflies; </a:t>
            </a:r>
          </a:p>
          <a:p>
            <a:pPr lvl="0"/>
            <a:r>
              <a:rPr lang="en-US" dirty="0"/>
              <a:t>fungi in alfalfa weevil, potato leafhopper, and green cloverworm;</a:t>
            </a:r>
          </a:p>
          <a:p>
            <a:pPr lvl="0"/>
            <a:r>
              <a:rPr lang="en-US" dirty="0"/>
              <a:t>microsporidia in grasshoppers, corn borer, many others (not complete population crashes, just markedly "poor performance")  </a:t>
            </a:r>
          </a:p>
          <a:p>
            <a:pPr marL="0" indent="0">
              <a:buNone/>
            </a:pPr>
            <a:r>
              <a:rPr lang="en-US" dirty="0"/>
              <a:t>See handout for more details.  Though some have been mass‑produced and packaged, for the most part, these have not been readily formulated as effective "microbial insecticides".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47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smtClean="0"/>
              <a:t>Pathogens: Viruses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Viruses </a:t>
            </a:r>
            <a:r>
              <a:rPr lang="en-US" dirty="0"/>
              <a:t>commonly cause disease outbreaks and population crashes in </a:t>
            </a:r>
            <a:r>
              <a:rPr lang="en-US" dirty="0" smtClean="0"/>
              <a:t>caterpillars. </a:t>
            </a:r>
            <a:r>
              <a:rPr lang="en-US" dirty="0"/>
              <a:t>A few virus‑based biopesticides are available commercially, but they are not used widely in the U.S.  (Products include viruses that infect codling moth, gypsy moth, corn earworm, tussock moth, and others.)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Check the web site on baculoviruses at: </a:t>
            </a:r>
            <a:r>
              <a:rPr lang="en-US" sz="1800" u="sng" dirty="0">
                <a:hlinkClick r:id="rId2"/>
              </a:rPr>
              <a:t>http://www.nysaes.cornell.edu/ent/biocontrol/pathogens/baculoviruses.html</a:t>
            </a:r>
            <a:r>
              <a:rPr lang="en-US" sz="1800" dirty="0">
                <a:hlinkClick r:id="rId2"/>
              </a:rPr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327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1143000"/>
          </a:xfrm>
        </p:spPr>
        <p:txBody>
          <a:bodyPr/>
          <a:lstStyle/>
          <a:p>
            <a:r>
              <a:rPr lang="en-US" b="1" dirty="0"/>
              <a:t>Pathogens: </a:t>
            </a:r>
            <a:r>
              <a:rPr lang="en-US" b="1" dirty="0" smtClean="0"/>
              <a:t>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4800600" cy="54864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i="1" dirty="0"/>
              <a:t>Bacillus thuringiensis</a:t>
            </a:r>
            <a:r>
              <a:rPr lang="en-US" dirty="0"/>
              <a:t>: rarely responsible for obvious natural control, but effective as a microbial insecticide ...</a:t>
            </a:r>
            <a:endParaRPr lang="en-US" sz="2400" dirty="0"/>
          </a:p>
          <a:p>
            <a:pPr lvl="1"/>
            <a:r>
              <a:rPr lang="en-US" i="1" dirty="0"/>
              <a:t>B.t. kurstaki</a:t>
            </a:r>
            <a:r>
              <a:rPr lang="en-US" dirty="0"/>
              <a:t> and</a:t>
            </a:r>
            <a:r>
              <a:rPr lang="en-US" i="1" dirty="0"/>
              <a:t> B.t. aizawai</a:t>
            </a:r>
            <a:r>
              <a:rPr lang="en-US" dirty="0"/>
              <a:t> ‑‑ kill caterpillars (Dipel, Agree, XenTari)</a:t>
            </a:r>
            <a:endParaRPr lang="en-US" sz="2000" dirty="0"/>
          </a:p>
          <a:p>
            <a:pPr lvl="1"/>
            <a:r>
              <a:rPr lang="en-US" i="1" dirty="0"/>
              <a:t>B.t. israelensis</a:t>
            </a:r>
            <a:r>
              <a:rPr lang="en-US" dirty="0"/>
              <a:t> ‑‑ kills larvae of several mosquitoes, black flies, fungus gnats (Altosid, Vectobac, Gnatrol)</a:t>
            </a:r>
            <a:endParaRPr lang="en-US" sz="2000" dirty="0"/>
          </a:p>
          <a:p>
            <a:pPr lvl="1"/>
            <a:r>
              <a:rPr lang="en-US" i="1" dirty="0"/>
              <a:t>B.t. tenebrionis</a:t>
            </a:r>
            <a:r>
              <a:rPr lang="en-US" dirty="0"/>
              <a:t> ‑‑ kills larvae of Colorado potato beetle, elm leaf beetle, a few others (M‑One, M‑Trak, Foil)</a:t>
            </a:r>
            <a:endParaRPr lang="en-US" sz="2000" dirty="0"/>
          </a:p>
          <a:p>
            <a:pPr marL="0" lvl="0" indent="0">
              <a:buNone/>
            </a:pPr>
            <a:endParaRPr lang="en-US" sz="2400" dirty="0"/>
          </a:p>
        </p:txBody>
      </p:sp>
      <p:pic>
        <p:nvPicPr>
          <p:cNvPr id="1026" name="Picture 2" descr="C:\Users\Aron\Desktop\bio control pics\B2201565-Bacillus_thuringiensis-SP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1143000"/>
            <a:ext cx="3794170" cy="284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034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Aron\Desktop\bio control pics\milkysporepow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6" y="4254500"/>
            <a:ext cx="2603500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ron\Desktop\bio control pics\doctor d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3403600"/>
            <a:ext cx="3397250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Pathogens: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i="1" dirty="0"/>
              <a:t>B. sphaericus</a:t>
            </a:r>
            <a:r>
              <a:rPr lang="en-US" dirty="0"/>
              <a:t> ‑‑ Larvae of some mosquitoes (no commercial formulations at present)</a:t>
            </a:r>
            <a:endParaRPr lang="en-US" sz="2400" dirty="0"/>
          </a:p>
          <a:p>
            <a:pPr lvl="0"/>
            <a:r>
              <a:rPr lang="en-US" i="1" dirty="0"/>
              <a:t>B. popilliae</a:t>
            </a:r>
            <a:r>
              <a:rPr lang="en-US" dirty="0"/>
              <a:t> &amp; </a:t>
            </a:r>
            <a:r>
              <a:rPr lang="en-US" i="1" dirty="0"/>
              <a:t>B. lentimorbus</a:t>
            </a:r>
            <a:r>
              <a:rPr lang="en-US" dirty="0"/>
              <a:t> ‑‑ kill larvae of Japanese beetle, not as effective against other white grubs (Doom, Japidemic)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2290" name="Picture 2" descr="C:\Users\Aron\Desktop\bio control pics\b_sphaericu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566" y="4254500"/>
            <a:ext cx="369146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713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Pathogens: Insect-pathogenic fungi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Insect‑pathogenic fungi often cause disease outbreaks in insect populations, but few have been commercialized as biopesticides, largely because </a:t>
            </a:r>
            <a:r>
              <a:rPr lang="en-US" dirty="0" smtClean="0"/>
              <a:t>of… 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difficulty </a:t>
            </a:r>
            <a:r>
              <a:rPr lang="en-US" dirty="0"/>
              <a:t>in producing virulent strains that maintain viability "on the </a:t>
            </a:r>
            <a:r>
              <a:rPr lang="en-US" dirty="0" smtClean="0"/>
              <a:t>shelf“.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The importance weather conditions and microhabitat factors </a:t>
            </a:r>
            <a:r>
              <a:rPr lang="en-US" dirty="0"/>
              <a:t>on the effectiveness of products applied in the field.</a:t>
            </a:r>
          </a:p>
        </p:txBody>
      </p:sp>
    </p:spTree>
    <p:extLst>
      <p:ext uri="{BB962C8B-B14F-4D97-AF65-F5344CB8AC3E}">
        <p14:creationId xmlns:p14="http://schemas.microsoft.com/office/powerpoint/2010/main" val="106649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marL="0" indent="0"/>
            <a:r>
              <a:rPr lang="en-US" dirty="0"/>
              <a:t>Fungi that kill </a:t>
            </a:r>
            <a:r>
              <a:rPr lang="en-US" dirty="0" smtClean="0"/>
              <a:t>insects</a:t>
            </a:r>
            <a:endParaRPr lang="en-US" dirty="0"/>
          </a:p>
        </p:txBody>
      </p:sp>
      <p:pic>
        <p:nvPicPr>
          <p:cNvPr id="2050" name="Picture 2" descr="C:\Users\Aron\Desktop\bio control pics\M.anisopliae infect gru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241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ron\Desktop\bio control pics\Metarhizium_anisopliae_infected_cockroach_(PLoS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77000"/>
            <a:ext cx="2590799" cy="49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914400"/>
            <a:ext cx="7701985" cy="19050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b="1" i="1" dirty="0" smtClean="0"/>
              <a:t>Metarhizium </a:t>
            </a:r>
            <a:r>
              <a:rPr lang="en-US" b="1" i="1" dirty="0"/>
              <a:t>anisopliae</a:t>
            </a:r>
            <a:r>
              <a:rPr lang="en-US" b="1" dirty="0"/>
              <a:t>: </a:t>
            </a:r>
            <a:r>
              <a:rPr lang="en-US" dirty="0"/>
              <a:t>infects a broad range of hosts, including corn rootworms, white grubs, and root weevils.  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A </a:t>
            </a:r>
            <a:r>
              <a:rPr lang="en-US" dirty="0"/>
              <a:t>commercial cockroach bait </a:t>
            </a:r>
            <a:r>
              <a:rPr lang="en-US" dirty="0" smtClean="0"/>
              <a:t>station uses </a:t>
            </a:r>
            <a:r>
              <a:rPr lang="en-US" dirty="0"/>
              <a:t> </a:t>
            </a:r>
            <a:r>
              <a:rPr lang="en-US" dirty="0" smtClean="0"/>
              <a:t>             </a:t>
            </a:r>
            <a:r>
              <a:rPr lang="en-US" i="1" dirty="0" smtClean="0"/>
              <a:t>M</a:t>
            </a:r>
            <a:r>
              <a:rPr lang="en-US" i="1" dirty="0"/>
              <a:t>. </a:t>
            </a:r>
            <a:r>
              <a:rPr lang="en-US" i="1" dirty="0" smtClean="0"/>
              <a:t>anisopliae </a:t>
            </a:r>
            <a:r>
              <a:rPr lang="en-US" dirty="0" smtClean="0"/>
              <a:t>to </a:t>
            </a:r>
            <a:r>
              <a:rPr lang="en-US" dirty="0"/>
              <a:t>kill cockroaches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0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Fungi that kill </a:t>
            </a:r>
            <a:r>
              <a:rPr lang="en-US" dirty="0" smtClean="0"/>
              <a:t>insects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47900"/>
            <a:ext cx="5029200" cy="39624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b="1" i="1" dirty="0"/>
              <a:t>Beauveria bassiana</a:t>
            </a:r>
            <a:r>
              <a:rPr lang="en-US" b="1" dirty="0"/>
              <a:t>: </a:t>
            </a:r>
            <a:r>
              <a:rPr lang="en-US" dirty="0"/>
              <a:t>(white muscardine fungus) kills a wide range of insects including European corn borer, Colorado potato beetle, and tussock moths. </a:t>
            </a:r>
            <a:endParaRPr lang="en-US" dirty="0" smtClean="0"/>
          </a:p>
          <a:p>
            <a:pPr lvl="0"/>
            <a:r>
              <a:rPr lang="en-US" dirty="0" smtClean="0"/>
              <a:t>Mycotrol, a product recently registered for use in the United States, contains  </a:t>
            </a:r>
            <a:r>
              <a:rPr lang="en-US" i="1" dirty="0" smtClean="0"/>
              <a:t>B</a:t>
            </a:r>
            <a:r>
              <a:rPr lang="en-US" i="1" dirty="0"/>
              <a:t>. bassiana</a:t>
            </a:r>
            <a:r>
              <a:rPr lang="en-US" dirty="0"/>
              <a:t>; many products are in use in other countries.  </a:t>
            </a:r>
          </a:p>
          <a:p>
            <a:endParaRPr lang="en-US" dirty="0"/>
          </a:p>
        </p:txBody>
      </p:sp>
      <p:pic>
        <p:nvPicPr>
          <p:cNvPr id="3074" name="Picture 2" descr="C:\Users\Aron\Desktop\bio control pics\CPB_beauv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52600"/>
            <a:ext cx="365265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092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480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Fungi that kill insects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8768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b="1" i="1" dirty="0"/>
              <a:t>Entomophthora muscae</a:t>
            </a:r>
            <a:r>
              <a:rPr lang="en-US" b="1" dirty="0"/>
              <a:t> (and</a:t>
            </a:r>
            <a:r>
              <a:rPr lang="en-US" b="1" i="1" dirty="0"/>
              <a:t> E. grylli</a:t>
            </a:r>
            <a:r>
              <a:rPr lang="en-US" b="1" dirty="0"/>
              <a:t> and others):   </a:t>
            </a:r>
            <a:r>
              <a:rPr lang="en-US" i="1" dirty="0" smtClean="0"/>
              <a:t>E</a:t>
            </a:r>
            <a:r>
              <a:rPr lang="en-US" i="1" dirty="0"/>
              <a:t>. muscae</a:t>
            </a:r>
            <a:r>
              <a:rPr lang="en-US" dirty="0"/>
              <a:t> kills flies ‑‑ house flies, seed and root maggot adults, and others.  </a:t>
            </a:r>
            <a:endParaRPr lang="en-US" dirty="0" smtClean="0"/>
          </a:p>
          <a:p>
            <a:pPr lvl="0"/>
            <a:r>
              <a:rPr lang="en-US" dirty="0" smtClean="0"/>
              <a:t>The </a:t>
            </a:r>
            <a:r>
              <a:rPr lang="en-US" dirty="0"/>
              <a:t>fungus sporulates from the intersegmental membranes of dead and swollen adult flies.  House flies may die on a window pane and be surrounded by a ring of spores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 descr="C:\Users\Aron\Desktop\bio control pics\entomo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1450"/>
            <a:ext cx="371475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07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hlinkClick r:id="rId2"/>
              </a:rPr>
              <a:t>Cordyceps</a:t>
            </a:r>
            <a:r>
              <a:rPr lang="en-US" sz="2800" dirty="0" smtClean="0">
                <a:hlinkClick r:id="rId2"/>
              </a:rPr>
              <a:t>: ZOMBIE FUNGUS</a:t>
            </a:r>
            <a:endParaRPr lang="en-US" sz="2800" dirty="0"/>
          </a:p>
        </p:txBody>
      </p:sp>
      <p:pic>
        <p:nvPicPr>
          <p:cNvPr id="1026" name="Picture 2" descr="C:\Users\Aron\Dropbox\Rick's Stuff\biocontrol lecture\bio control pics\Fungus_Zombie_Final_Comp__by_Art_Minion_Andrew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02672"/>
            <a:ext cx="4216702" cy="575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15000" y="4306431"/>
            <a:ext cx="34860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 biocontrol. </a:t>
            </a:r>
          </a:p>
          <a:p>
            <a:r>
              <a:rPr lang="en-US" sz="2800" dirty="0"/>
              <a:t>O</a:t>
            </a:r>
            <a:r>
              <a:rPr lang="en-US" sz="2800" dirty="0" smtClean="0"/>
              <a:t>ccurs and kills without human involvement: natural biotic control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4304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r>
              <a:rPr lang="en-US" dirty="0"/>
              <a:t>Pathogens: </a:t>
            </a:r>
            <a:r>
              <a:rPr lang="en-US" dirty="0" smtClean="0"/>
              <a:t>Microsporidia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19664"/>
            <a:ext cx="8382000" cy="215693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An important Midwestern example is </a:t>
            </a:r>
            <a:r>
              <a:rPr lang="en-US" b="1" i="1" dirty="0" err="1"/>
              <a:t>Nosema</a:t>
            </a:r>
            <a:r>
              <a:rPr lang="en-US" b="1" i="1" dirty="0"/>
              <a:t> </a:t>
            </a:r>
            <a:r>
              <a:rPr lang="en-US" b="1" i="1" dirty="0" err="1"/>
              <a:t>pyrausta</a:t>
            </a:r>
            <a:r>
              <a:rPr lang="en-US" dirty="0"/>
              <a:t>, a pathogen of the European corn borer.  </a:t>
            </a:r>
            <a:endParaRPr lang="en-US" dirty="0" smtClean="0"/>
          </a:p>
          <a:p>
            <a:pPr lvl="1"/>
            <a:r>
              <a:rPr lang="en-US" dirty="0" smtClean="0"/>
              <a:t>Infections usually do not cause rapid death</a:t>
            </a:r>
          </a:p>
          <a:p>
            <a:pPr lvl="1"/>
            <a:r>
              <a:rPr lang="en-US" dirty="0" smtClean="0"/>
              <a:t>Slows development, females lay fewer eggs (many of which die)</a:t>
            </a:r>
          </a:p>
          <a:p>
            <a:r>
              <a:rPr lang="en-US" i="1" dirty="0" smtClean="0"/>
              <a:t>N</a:t>
            </a:r>
            <a:r>
              <a:rPr lang="en-US" i="1" dirty="0"/>
              <a:t>. </a:t>
            </a:r>
            <a:r>
              <a:rPr lang="en-US" i="1" dirty="0" err="1"/>
              <a:t>pyrausta</a:t>
            </a:r>
            <a:r>
              <a:rPr lang="en-US" dirty="0"/>
              <a:t> causes periodic collapses in European corn borer populations in Illinois and neighboring states. </a:t>
            </a:r>
            <a:endParaRPr lang="en-US" dirty="0" smtClean="0"/>
          </a:p>
        </p:txBody>
      </p:sp>
      <p:pic>
        <p:nvPicPr>
          <p:cNvPr id="5122" name="Picture 2" descr="C:\Users\Aron\Desktop\bio control pics\nosem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3276600"/>
            <a:ext cx="4000500" cy="322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4267200"/>
            <a:ext cx="408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Microsporidia have not been commercialized as biopesticides except for </a:t>
            </a:r>
            <a:r>
              <a:rPr lang="en-US" sz="2400" i="1" dirty="0" err="1"/>
              <a:t>Nosema</a:t>
            </a:r>
            <a:r>
              <a:rPr lang="en-US" sz="2400" i="1" dirty="0"/>
              <a:t> locustae</a:t>
            </a:r>
            <a:r>
              <a:rPr lang="en-US" sz="2400" dirty="0"/>
              <a:t>, a species that attacks grasshoppers.  </a:t>
            </a:r>
          </a:p>
        </p:txBody>
      </p:sp>
    </p:spTree>
    <p:extLst>
      <p:ext uri="{BB962C8B-B14F-4D97-AF65-F5344CB8AC3E}">
        <p14:creationId xmlns:p14="http://schemas.microsoft.com/office/powerpoint/2010/main" val="102830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267200"/>
          </a:xfrm>
        </p:spPr>
        <p:txBody>
          <a:bodyPr>
            <a:noAutofit/>
          </a:bodyPr>
          <a:lstStyle/>
          <a:p>
            <a:pPr lvl="0"/>
            <a:r>
              <a:rPr lang="en-US" sz="2500" dirty="0" smtClean="0"/>
              <a:t>the difference between natural biotic control and biological control.</a:t>
            </a:r>
          </a:p>
          <a:p>
            <a:pPr lvl="0"/>
            <a:r>
              <a:rPr lang="en-US" sz="2500" dirty="0" smtClean="0"/>
              <a:t>the "players" (by category) in biological control, what are they used for, and how are they used.</a:t>
            </a:r>
          </a:p>
          <a:p>
            <a:pPr lvl="0"/>
            <a:r>
              <a:rPr lang="en-US" sz="2500" dirty="0" smtClean="0"/>
              <a:t>the categories of pathogens that attack insects.</a:t>
            </a:r>
          </a:p>
          <a:p>
            <a:pPr lvl="0"/>
            <a:r>
              <a:rPr lang="en-US" sz="2500" dirty="0" smtClean="0"/>
              <a:t>the various forms of </a:t>
            </a:r>
            <a:r>
              <a:rPr lang="en-US" sz="2500" i="1" dirty="0" smtClean="0"/>
              <a:t>Bacillus thuringiensis</a:t>
            </a:r>
            <a:r>
              <a:rPr lang="en-US" sz="2500" dirty="0" smtClean="0"/>
              <a:t> and the groups of insects that each affects.</a:t>
            </a:r>
          </a:p>
          <a:p>
            <a:pPr lvl="0"/>
            <a:r>
              <a:rPr lang="en-US" sz="2500" dirty="0" smtClean="0"/>
              <a:t>the habitat in which </a:t>
            </a:r>
            <a:r>
              <a:rPr lang="en-US" sz="2500" i="1" dirty="0" smtClean="0"/>
              <a:t>Steinerrnema</a:t>
            </a:r>
            <a:r>
              <a:rPr lang="en-US" sz="2500" dirty="0" smtClean="0"/>
              <a:t> and </a:t>
            </a:r>
            <a:r>
              <a:rPr lang="en-US" sz="2500" i="1" dirty="0" smtClean="0"/>
              <a:t>Heterorhabditis</a:t>
            </a:r>
            <a:r>
              <a:rPr lang="en-US" sz="2500" dirty="0" smtClean="0"/>
              <a:t> are most likely to be successful (and who they are).</a:t>
            </a:r>
          </a:p>
          <a:p>
            <a:pPr lvl="0"/>
            <a:r>
              <a:rPr lang="en-US" sz="2500" dirty="0" smtClean="0"/>
              <a:t>why the Vedalia beetle is famous.</a:t>
            </a:r>
          </a:p>
          <a:p>
            <a:pPr lvl="0"/>
            <a:r>
              <a:rPr lang="en-US" sz="2500" dirty="0" smtClean="0"/>
              <a:t>the identity and primary prey or hosts of:  lady beetles in general,</a:t>
            </a:r>
            <a:r>
              <a:rPr lang="en-US" sz="2500" i="1" dirty="0" smtClean="0"/>
              <a:t> Cryptolaemus</a:t>
            </a:r>
            <a:r>
              <a:rPr lang="en-US" sz="2500" dirty="0" smtClean="0"/>
              <a:t>, lacewings, </a:t>
            </a:r>
            <a:r>
              <a:rPr lang="en-US" sz="2500" i="1" dirty="0" smtClean="0"/>
              <a:t>Orius</a:t>
            </a:r>
            <a:r>
              <a:rPr lang="en-US" sz="2500" dirty="0" smtClean="0"/>
              <a:t>, and </a:t>
            </a:r>
            <a:r>
              <a:rPr lang="en-US" sz="2500" i="1" dirty="0" smtClean="0"/>
              <a:t>Encarsia</a:t>
            </a:r>
            <a:r>
              <a:rPr lang="en-US" sz="2500" dirty="0" smtClean="0"/>
              <a:t>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980266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Pathogens: </a:t>
            </a:r>
            <a:r>
              <a:rPr lang="en-US" dirty="0" smtClean="0"/>
              <a:t>Insect-parasitic nematodes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41303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The nematodes that have been cultured for sale as "biopesticides" include species in the genera </a:t>
            </a:r>
            <a:r>
              <a:rPr lang="en-US" b="1" i="1" dirty="0" err="1"/>
              <a:t>Steinernema</a:t>
            </a:r>
            <a:r>
              <a:rPr lang="en-US" dirty="0"/>
              <a:t> and </a:t>
            </a:r>
            <a:r>
              <a:rPr lang="en-US" b="1" i="1" dirty="0" err="1"/>
              <a:t>Heterorhabditis</a:t>
            </a:r>
            <a:r>
              <a:rPr lang="en-US" dirty="0"/>
              <a:t>.  </a:t>
            </a:r>
            <a:endParaRPr lang="en-US" dirty="0" smtClean="0"/>
          </a:p>
          <a:p>
            <a:pPr lvl="1"/>
            <a:r>
              <a:rPr lang="en-US" dirty="0" smtClean="0"/>
              <a:t>They </a:t>
            </a:r>
            <a:r>
              <a:rPr lang="en-US" dirty="0"/>
              <a:t>enter an insect's body through the mouth, anus, or spiracles, move into the body cavity, and release symbiotic bacteria </a:t>
            </a:r>
            <a:r>
              <a:rPr lang="en-US" dirty="0" smtClean="0"/>
              <a:t>that </a:t>
            </a:r>
            <a:r>
              <a:rPr lang="en-US" dirty="0"/>
              <a:t>multiply within the host insect.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Infection </a:t>
            </a:r>
            <a:r>
              <a:rPr lang="en-US" dirty="0">
                <a:solidFill>
                  <a:srgbClr val="FF0000"/>
                </a:solidFill>
              </a:rPr>
              <a:t>by these bacteria is what kills the insect host.  </a:t>
            </a:r>
            <a:r>
              <a:rPr lang="en-US" dirty="0"/>
              <a:t>The nematodes feed on the bacteria, complete their development, and reproduce, yielding thousands of progeny that then seek another host.  </a:t>
            </a:r>
            <a:endParaRPr lang="en-US" dirty="0" smtClean="0"/>
          </a:p>
          <a:p>
            <a:r>
              <a:rPr lang="en-US" dirty="0" smtClean="0"/>
              <a:t>Nematodes </a:t>
            </a:r>
            <a:r>
              <a:rPr lang="en-US" dirty="0"/>
              <a:t>can be effective against soil insects, particularly in settings where irrigation can be used to maintain soil moisture.  </a:t>
            </a:r>
            <a:endParaRPr lang="en-US" dirty="0" smtClean="0"/>
          </a:p>
          <a:p>
            <a:pPr lvl="1"/>
            <a:r>
              <a:rPr lang="en-US" dirty="0"/>
              <a:t>R</a:t>
            </a:r>
            <a:r>
              <a:rPr lang="en-US" dirty="0" smtClean="0"/>
              <a:t>oot </a:t>
            </a:r>
            <a:r>
              <a:rPr lang="en-US" dirty="0"/>
              <a:t>weevil larvae, seed and root maggots, fungus gnat larvae, and </a:t>
            </a:r>
            <a:r>
              <a:rPr lang="en-US" dirty="0" smtClean="0"/>
              <a:t>others.  </a:t>
            </a:r>
          </a:p>
          <a:p>
            <a:pPr lvl="1"/>
            <a:r>
              <a:rPr lang="en-US" dirty="0" smtClean="0"/>
              <a:t>Nematodes </a:t>
            </a:r>
            <a:r>
              <a:rPr lang="en-US" dirty="0"/>
              <a:t>have NOT proven to be effective against wireworms, corn rootworms, grape </a:t>
            </a:r>
            <a:r>
              <a:rPr lang="en-US" dirty="0" err="1"/>
              <a:t>phylloxera</a:t>
            </a:r>
            <a:r>
              <a:rPr lang="en-US" dirty="0"/>
              <a:t>, or several other key pests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1266" name="Picture 2" descr="C:\Users\Aron\Desktop\bio control pics\Steinern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43715"/>
            <a:ext cx="3810000" cy="208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ron\Dropbox\Rick's Stuff\biocontrol lecture\bio control pics\nemato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11367"/>
            <a:ext cx="3429000" cy="224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7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0"/>
            <a:ext cx="8229600" cy="1143000"/>
          </a:xfrm>
        </p:spPr>
        <p:txBody>
          <a:bodyPr/>
          <a:lstStyle/>
          <a:p>
            <a:r>
              <a:rPr lang="en-US" dirty="0" smtClean="0"/>
              <a:t>Pathogens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Using pathogens as microbial insecticides is a form of augmentation.  Conservation and importation are also possible approaches. </a:t>
            </a:r>
          </a:p>
          <a:p>
            <a:endParaRPr lang="en-US" b="1" dirty="0" smtClean="0"/>
          </a:p>
          <a:p>
            <a:r>
              <a:rPr lang="en-US" b="1" dirty="0" smtClean="0"/>
              <a:t>Be </a:t>
            </a:r>
            <a:r>
              <a:rPr lang="en-US" b="1" dirty="0"/>
              <a:t>sure to check the handout to understand why microbial insecticides are considered good from an environmental and human health perspective and to learn their general limitations.  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err="1" smtClean="0"/>
              <a:t>Reference:</a:t>
            </a:r>
            <a:r>
              <a:rPr lang="en-US" dirty="0" err="1" smtClean="0"/>
              <a:t>Weinzierl</a:t>
            </a:r>
            <a:r>
              <a:rPr lang="en-US" dirty="0"/>
              <a:t>, R., and T. </a:t>
            </a:r>
            <a:r>
              <a:rPr lang="en-US" dirty="0" err="1"/>
              <a:t>Henn</a:t>
            </a:r>
            <a:r>
              <a:rPr lang="en-US" dirty="0"/>
              <a:t>.  1991. Alternatives in Insect Management: Biological and </a:t>
            </a:r>
            <a:r>
              <a:rPr lang="en-US" dirty="0" err="1"/>
              <a:t>Biorational</a:t>
            </a:r>
            <a:r>
              <a:rPr lang="en-US" dirty="0"/>
              <a:t> Approaches.  North Central Regional Extension Publication No. 401. Cooperative Extension Service, University of Illinois at Urbana‑Champaign.  (Handouts taken from this)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2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"/>
            <a:ext cx="8229600" cy="1143000"/>
          </a:xfrm>
        </p:spPr>
        <p:txBody>
          <a:bodyPr/>
          <a:lstStyle/>
          <a:p>
            <a:r>
              <a:rPr lang="en-US" dirty="0"/>
              <a:t>Predators </a:t>
            </a:r>
            <a:r>
              <a:rPr lang="en-US" dirty="0" smtClean="0"/>
              <a:t>&amp; Parasites: Importation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1371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classic example of successful importation ... </a:t>
            </a:r>
            <a:r>
              <a:rPr lang="en-US" b="1" dirty="0" err="1"/>
              <a:t>Vedalia</a:t>
            </a:r>
            <a:r>
              <a:rPr lang="en-US" b="1" dirty="0"/>
              <a:t> beetle </a:t>
            </a:r>
            <a:r>
              <a:rPr lang="en-US" dirty="0"/>
              <a:t>for control of </a:t>
            </a:r>
            <a:r>
              <a:rPr lang="en-US" b="1" dirty="0"/>
              <a:t>cottony cushion scale </a:t>
            </a:r>
            <a:r>
              <a:rPr lang="en-US" dirty="0"/>
              <a:t>in citrus</a:t>
            </a:r>
          </a:p>
          <a:p>
            <a:pPr lvl="0"/>
            <a:r>
              <a:rPr lang="en-US" dirty="0"/>
              <a:t>1868 &amp; 1870s: cottony cushion scale was </a:t>
            </a:r>
            <a:r>
              <a:rPr lang="en-US" dirty="0" smtClean="0"/>
              <a:t>introduced to California </a:t>
            </a:r>
            <a:r>
              <a:rPr lang="en-US" dirty="0"/>
              <a:t>from Australia and became a serious pest of citrus and ornamentals.  </a:t>
            </a:r>
          </a:p>
          <a:p>
            <a:endParaRPr lang="en-US" dirty="0"/>
          </a:p>
        </p:txBody>
      </p:sp>
      <p:pic>
        <p:nvPicPr>
          <p:cNvPr id="6146" name="Picture 2" descr="C:\Users\Aron\Desktop\bio control pics\vedalia bee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ron\Desktop\bio control pics\cottony cush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2944676"/>
            <a:ext cx="4243850" cy="337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0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Predators &amp; Parasites: Importation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686800" cy="217664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1887: </a:t>
            </a:r>
            <a:r>
              <a:rPr lang="en-US" b="1" dirty="0"/>
              <a:t>C.V. Riley</a:t>
            </a:r>
            <a:r>
              <a:rPr lang="en-US" dirty="0"/>
              <a:t> convinced the California Fruit Growers' Convention to pressure the U.S Congress to provide $2,000 for the covert collection of natural enemies in Australia.  </a:t>
            </a:r>
            <a:endParaRPr lang="en-US" dirty="0" smtClean="0"/>
          </a:p>
          <a:p>
            <a:pPr lvl="0"/>
            <a:r>
              <a:rPr lang="en-US" dirty="0" smtClean="0"/>
              <a:t>He sent </a:t>
            </a:r>
            <a:r>
              <a:rPr lang="en-US" b="1" dirty="0" smtClean="0"/>
              <a:t>Albert </a:t>
            </a:r>
            <a:r>
              <a:rPr lang="en-US" b="1" dirty="0" err="1"/>
              <a:t>Koebele</a:t>
            </a:r>
            <a:r>
              <a:rPr lang="en-US" b="1" dirty="0"/>
              <a:t> </a:t>
            </a:r>
            <a:r>
              <a:rPr lang="en-US" dirty="0" smtClean="0"/>
              <a:t>to Australia (</a:t>
            </a:r>
            <a:r>
              <a:rPr lang="en-US" dirty="0"/>
              <a:t>presumably to represent the California citrus growers at the world agricultural exposition). </a:t>
            </a:r>
            <a:endParaRPr lang="en-US" dirty="0" smtClean="0"/>
          </a:p>
          <a:p>
            <a:pPr lvl="0"/>
            <a:r>
              <a:rPr lang="en-US" dirty="0" err="1" smtClean="0"/>
              <a:t>Koebele</a:t>
            </a:r>
            <a:r>
              <a:rPr lang="en-US" dirty="0" smtClean="0"/>
              <a:t> returned with </a:t>
            </a:r>
            <a:r>
              <a:rPr lang="en-US" dirty="0"/>
              <a:t>parasites (</a:t>
            </a:r>
            <a:r>
              <a:rPr lang="en-US" i="1" dirty="0" err="1"/>
              <a:t>Cryptochaetum</a:t>
            </a:r>
            <a:r>
              <a:rPr lang="en-US" i="1" dirty="0"/>
              <a:t> </a:t>
            </a:r>
            <a:r>
              <a:rPr lang="en-US" i="1" dirty="0" err="1"/>
              <a:t>iceryae</a:t>
            </a:r>
            <a:r>
              <a:rPr lang="en-US" dirty="0" smtClean="0"/>
              <a:t>) and </a:t>
            </a:r>
            <a:r>
              <a:rPr lang="en-US" i="1" dirty="0" err="1"/>
              <a:t>Rodolia</a:t>
            </a:r>
            <a:r>
              <a:rPr lang="en-US" i="1" dirty="0"/>
              <a:t> </a:t>
            </a:r>
            <a:r>
              <a:rPr lang="en-US" i="1" dirty="0" err="1" smtClean="0"/>
              <a:t>cardinalis</a:t>
            </a:r>
            <a:r>
              <a:rPr lang="en-US" dirty="0" smtClean="0"/>
              <a:t> (the </a:t>
            </a:r>
            <a:r>
              <a:rPr lang="en-US" dirty="0" err="1" smtClean="0"/>
              <a:t>Vedalia</a:t>
            </a:r>
            <a:r>
              <a:rPr lang="en-US" dirty="0" smtClean="0"/>
              <a:t> beetle!)</a:t>
            </a:r>
          </a:p>
          <a:p>
            <a:endParaRPr lang="en-US" dirty="0"/>
          </a:p>
        </p:txBody>
      </p:sp>
      <p:pic>
        <p:nvPicPr>
          <p:cNvPr id="7170" name="Picture 2" descr="C:\Users\Aron\Desktop\bio control pics\Charles-Valentine-Ril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89448"/>
            <a:ext cx="2971800" cy="374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ron\Desktop\bio control pics\Albert-Koebele-1853-19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81113"/>
            <a:ext cx="2971800" cy="396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64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Predators &amp; Parasites: Importation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2743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b="1" dirty="0"/>
              <a:t>Result: </a:t>
            </a:r>
            <a:r>
              <a:rPr lang="en-US" dirty="0"/>
              <a:t>Fantastic control of cottony cushion scale until DDT was used in orchards in the late 1940s (and still important now).  </a:t>
            </a:r>
          </a:p>
          <a:p>
            <a:pPr lvl="0"/>
            <a:r>
              <a:rPr lang="en-US" dirty="0" smtClean="0"/>
              <a:t>The </a:t>
            </a:r>
            <a:r>
              <a:rPr lang="en-US" dirty="0" err="1"/>
              <a:t>Vedalia</a:t>
            </a:r>
            <a:r>
              <a:rPr lang="en-US" dirty="0"/>
              <a:t> beetle was extremely easy to establish at new </a:t>
            </a:r>
            <a:r>
              <a:rPr lang="en-US" dirty="0" smtClean="0"/>
              <a:t>locations. </a:t>
            </a:r>
          </a:p>
          <a:p>
            <a:pPr lvl="1"/>
            <a:r>
              <a:rPr lang="en-US" dirty="0" smtClean="0"/>
              <a:t>For example, only 4 </a:t>
            </a:r>
            <a:r>
              <a:rPr lang="en-US" dirty="0"/>
              <a:t>adults were taken to Peru, and successful populations </a:t>
            </a:r>
            <a:r>
              <a:rPr lang="en-US" dirty="0" smtClean="0"/>
              <a:t>developed!  Imported predators are usually more difficult to establish.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 descr="C:\Users\Aron\Desktop\bio control pics\vedalia att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68214"/>
            <a:ext cx="4191000" cy="306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0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Predators &amp; Parasites: Importation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76300"/>
            <a:ext cx="3352800" cy="56769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Other successful introductions (examples):</a:t>
            </a:r>
          </a:p>
          <a:p>
            <a:pPr lvl="0"/>
            <a:r>
              <a:rPr lang="en-US" i="1" dirty="0" err="1"/>
              <a:t>Cryptolaemus</a:t>
            </a:r>
            <a:r>
              <a:rPr lang="en-US" i="1" dirty="0"/>
              <a:t> – </a:t>
            </a:r>
            <a:r>
              <a:rPr lang="en-US" dirty="0" err="1"/>
              <a:t>mealybug</a:t>
            </a:r>
            <a:r>
              <a:rPr lang="en-US" dirty="0"/>
              <a:t> destroyer</a:t>
            </a:r>
          </a:p>
          <a:p>
            <a:pPr lvl="0"/>
            <a:r>
              <a:rPr lang="en-US" dirty="0"/>
              <a:t>Larval parasites (Hymenopteran) of cereal leaf beetle</a:t>
            </a:r>
          </a:p>
          <a:p>
            <a:pPr lvl="0"/>
            <a:r>
              <a:rPr lang="en-US" dirty="0"/>
              <a:t>Parasites of the alfalfa weevil</a:t>
            </a:r>
          </a:p>
          <a:p>
            <a:pPr lvl="0"/>
            <a:r>
              <a:rPr lang="en-US" dirty="0" err="1"/>
              <a:t>Carabids</a:t>
            </a:r>
            <a:r>
              <a:rPr lang="en-US" dirty="0"/>
              <a:t> for gypsy moth </a:t>
            </a:r>
            <a:r>
              <a:rPr lang="en-US" dirty="0" smtClean="0"/>
              <a:t>suppression</a:t>
            </a:r>
          </a:p>
          <a:p>
            <a:pPr lvl="0"/>
            <a:r>
              <a:rPr lang="en-US" dirty="0" smtClean="0"/>
              <a:t>And many more…</a:t>
            </a:r>
          </a:p>
        </p:txBody>
      </p:sp>
      <p:pic>
        <p:nvPicPr>
          <p:cNvPr id="9218" name="Picture 2" descr="C:\Users\Aron\Desktop\bio control pics\Cryptolaemus-Montrouzie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55650"/>
            <a:ext cx="298129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ron\Desktop\bio control pics\leaf beetle was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527" y="3810000"/>
            <a:ext cx="3207366" cy="256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ron\Desktop\bio control pics\bathylplect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55650"/>
            <a:ext cx="2540000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ron\Desktop\bio control pics\gyps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2863849"/>
            <a:ext cx="2590799" cy="392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78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Predators &amp; Parasites: Importation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Difficulties with introductions:</a:t>
            </a:r>
          </a:p>
          <a:p>
            <a:pPr lvl="0"/>
            <a:r>
              <a:rPr lang="en-US" dirty="0"/>
              <a:t>Finding a "guild" of natural enemies that together provide adequate control (of not only one but most of the pests in a system</a:t>
            </a:r>
            <a:r>
              <a:rPr lang="en-US" dirty="0" smtClean="0"/>
              <a:t>.)</a:t>
            </a:r>
            <a:endParaRPr lang="en-US" dirty="0"/>
          </a:p>
          <a:p>
            <a:pPr lvl="0"/>
            <a:r>
              <a:rPr lang="en-US" dirty="0"/>
              <a:t>Natural enemy survival in pesticide‑treated crops or habitats</a:t>
            </a:r>
          </a:p>
          <a:p>
            <a:pPr lvl="0"/>
            <a:r>
              <a:rPr lang="en-US" dirty="0"/>
              <a:t>Quarantines, production of high numbers for release, fitness, climate, more</a:t>
            </a:r>
          </a:p>
        </p:txBody>
      </p:sp>
    </p:spTree>
    <p:extLst>
      <p:ext uri="{BB962C8B-B14F-4D97-AF65-F5344CB8AC3E}">
        <p14:creationId xmlns:p14="http://schemas.microsoft.com/office/powerpoint/2010/main" val="396726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3352800" cy="6019800"/>
          </a:xfrm>
        </p:spPr>
        <p:txBody>
          <a:bodyPr>
            <a:normAutofit/>
          </a:bodyPr>
          <a:lstStyle/>
          <a:p>
            <a:r>
              <a:rPr lang="en-US" sz="1600" b="1" dirty="0" err="1" smtClean="0"/>
              <a:t>Carabids</a:t>
            </a:r>
            <a:r>
              <a:rPr lang="en-US" sz="1600" dirty="0" smtClean="0"/>
              <a:t> </a:t>
            </a:r>
            <a:r>
              <a:rPr lang="en-US" sz="1600" dirty="0"/>
              <a:t>(ground </a:t>
            </a:r>
            <a:r>
              <a:rPr lang="en-US" sz="1600" dirty="0" smtClean="0"/>
              <a:t>beetles)</a:t>
            </a:r>
          </a:p>
          <a:p>
            <a:r>
              <a:rPr lang="en-US" sz="1600" b="1" dirty="0" err="1" smtClean="0"/>
              <a:t>Coccinellids</a:t>
            </a:r>
            <a:r>
              <a:rPr lang="en-US" sz="1600" dirty="0" smtClean="0"/>
              <a:t> </a:t>
            </a:r>
            <a:r>
              <a:rPr lang="en-US" sz="1600" dirty="0"/>
              <a:t>(C‑7,  convergent lady beetle,  spotted lady beetle, twice‑stabbed lady beetle,  </a:t>
            </a:r>
            <a:r>
              <a:rPr lang="en-US" sz="1600" i="1" dirty="0" err="1"/>
              <a:t>Stethorus</a:t>
            </a:r>
            <a:r>
              <a:rPr lang="en-US" sz="1600" dirty="0"/>
              <a:t> (mite eater), Asian multicolored lady beetle) ... most eat aphids, but some specialize on scales or </a:t>
            </a:r>
            <a:r>
              <a:rPr lang="en-US" sz="1600" dirty="0" smtClean="0"/>
              <a:t>mites</a:t>
            </a:r>
          </a:p>
          <a:p>
            <a:r>
              <a:rPr lang="en-US" sz="1600" b="1" dirty="0" err="1" smtClean="0"/>
              <a:t>Staphylinids</a:t>
            </a:r>
            <a:r>
              <a:rPr lang="en-US" sz="1600" dirty="0" smtClean="0"/>
              <a:t> </a:t>
            </a:r>
            <a:r>
              <a:rPr lang="en-US" sz="1600" dirty="0"/>
              <a:t>(rove </a:t>
            </a:r>
            <a:r>
              <a:rPr lang="en-US" sz="1600" dirty="0" smtClean="0"/>
              <a:t>beetles)</a:t>
            </a:r>
          </a:p>
          <a:p>
            <a:r>
              <a:rPr lang="en-US" sz="1600" b="1" dirty="0" err="1" smtClean="0"/>
              <a:t>Syrphid</a:t>
            </a:r>
            <a:r>
              <a:rPr lang="en-US" sz="1600" b="1" dirty="0" smtClean="0"/>
              <a:t> </a:t>
            </a:r>
            <a:r>
              <a:rPr lang="en-US" sz="1600" b="1" dirty="0"/>
              <a:t>flies </a:t>
            </a:r>
            <a:r>
              <a:rPr lang="en-US" sz="1600" dirty="0"/>
              <a:t>(larvae eat </a:t>
            </a:r>
            <a:r>
              <a:rPr lang="en-US" sz="1600" dirty="0" smtClean="0"/>
              <a:t>aphids)</a:t>
            </a:r>
          </a:p>
          <a:p>
            <a:r>
              <a:rPr lang="en-US" sz="1600" b="1" dirty="0" smtClean="0"/>
              <a:t>Lacewings</a:t>
            </a:r>
            <a:r>
              <a:rPr lang="en-US" sz="1600" dirty="0" smtClean="0"/>
              <a:t> </a:t>
            </a:r>
            <a:r>
              <a:rPr lang="en-US" sz="1600" dirty="0"/>
              <a:t>(Larvae are generalists but prefer aphids; adults of the common green lacewing feed only on pollen and nectar</a:t>
            </a:r>
            <a:r>
              <a:rPr lang="en-US" sz="1600" dirty="0" smtClean="0"/>
              <a:t>.)</a:t>
            </a:r>
          </a:p>
          <a:p>
            <a:r>
              <a:rPr lang="en-US" sz="1600" b="1" dirty="0" err="1" smtClean="0"/>
              <a:t>Hemipteran</a:t>
            </a:r>
            <a:r>
              <a:rPr lang="en-US" sz="1600" dirty="0" smtClean="0"/>
              <a:t> </a:t>
            </a:r>
            <a:r>
              <a:rPr lang="en-US" sz="1600" b="1" dirty="0"/>
              <a:t>predators</a:t>
            </a:r>
            <a:r>
              <a:rPr lang="en-US" sz="1600" dirty="0"/>
              <a:t> (</a:t>
            </a:r>
            <a:r>
              <a:rPr lang="en-US" sz="1600" i="1" dirty="0" err="1"/>
              <a:t>Orius</a:t>
            </a:r>
            <a:r>
              <a:rPr lang="en-US" sz="1600" dirty="0"/>
              <a:t> [a minute pirate bug], </a:t>
            </a:r>
            <a:r>
              <a:rPr lang="en-US" sz="1600" i="1" dirty="0" err="1"/>
              <a:t>Nabis</a:t>
            </a:r>
            <a:r>
              <a:rPr lang="en-US" sz="1600" dirty="0"/>
              <a:t> [a damsel bug],</a:t>
            </a:r>
            <a:r>
              <a:rPr lang="en-US" sz="1600" i="1" dirty="0" err="1"/>
              <a:t>Geocoris</a:t>
            </a:r>
            <a:r>
              <a:rPr lang="en-US" sz="1600" dirty="0"/>
              <a:t> [big‑eyed bug], </a:t>
            </a:r>
            <a:r>
              <a:rPr lang="en-US" sz="1600" i="1" dirty="0" err="1"/>
              <a:t>Podisus</a:t>
            </a:r>
            <a:r>
              <a:rPr lang="en-US" sz="1600" dirty="0"/>
              <a:t> [</a:t>
            </a:r>
            <a:r>
              <a:rPr lang="en-US" sz="1600" dirty="0" err="1"/>
              <a:t>spined</a:t>
            </a:r>
            <a:r>
              <a:rPr lang="en-US" sz="1600" dirty="0"/>
              <a:t> soldier bug</a:t>
            </a:r>
            <a:r>
              <a:rPr lang="en-US" sz="1600" dirty="0" smtClean="0"/>
              <a:t>])</a:t>
            </a:r>
          </a:p>
          <a:p>
            <a:r>
              <a:rPr lang="en-US" sz="1600" b="1" dirty="0" err="1" smtClean="0"/>
              <a:t>Mantids</a:t>
            </a:r>
            <a:r>
              <a:rPr lang="en-US" sz="1600" dirty="0" smtClean="0"/>
              <a:t> </a:t>
            </a:r>
            <a:r>
              <a:rPr lang="en-US" sz="1600" dirty="0"/>
              <a:t>(usually not very beneficial because of prey choice and </a:t>
            </a:r>
            <a:r>
              <a:rPr lang="en-US" sz="1600" dirty="0" smtClean="0"/>
              <a:t>cannibalism)</a:t>
            </a:r>
          </a:p>
          <a:p>
            <a:r>
              <a:rPr lang="en-US" sz="1600" dirty="0" smtClean="0"/>
              <a:t>Many </a:t>
            </a:r>
            <a:r>
              <a:rPr lang="en-US" sz="1600" b="1" dirty="0"/>
              <a:t>predaceous </a:t>
            </a:r>
            <a:r>
              <a:rPr lang="en-US" sz="1600" b="1" dirty="0" smtClean="0"/>
              <a:t>mites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32200" y="6211669"/>
            <a:ext cx="546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(Not all predaceous or parasitic insects are beneficial ... some kill the natural enemies of pests instead of pests.)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61835"/>
            <a:ext cx="8686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There are many natural enemies "in place" in any region.  Read your handout to become familiar with several groups and species, including:</a:t>
            </a:r>
          </a:p>
          <a:p>
            <a:endParaRPr lang="en-US" dirty="0"/>
          </a:p>
        </p:txBody>
      </p:sp>
      <p:pic>
        <p:nvPicPr>
          <p:cNvPr id="10242" name="Picture 2" descr="C:\Users\Aron\Desktop\bio control pics\carab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295" y="2756292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ron\Desktop\bio control pics\ladybugAph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07" y="871538"/>
            <a:ext cx="2857498" cy="214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ron\Desktop\bio control pics\staphylinida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73" y="3047999"/>
            <a:ext cx="1890884" cy="126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Aron\Desktop\bio control pics\SyrphidLarva_eat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295" y="871538"/>
            <a:ext cx="2661561" cy="18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Aron\Desktop\bio control pics\chrysoperla-carnea-larva-eat-aphid-baretouc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668" y="4401540"/>
            <a:ext cx="3098387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C:\Users\Aron\Desktop\bio control pics\21385_prayingmantiseatfl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452" y="4405983"/>
            <a:ext cx="2537748" cy="180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C:\Users\Aron\Desktop\bio control pics\81379413.y92Iz6YW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3048000"/>
            <a:ext cx="1517650" cy="126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45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40" y="1524000"/>
            <a:ext cx="8265459" cy="3687763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hlinkClick r:id="rId2"/>
              </a:rPr>
              <a:t>Hornworms </a:t>
            </a:r>
            <a:r>
              <a:rPr lang="en-US" dirty="0" err="1" smtClean="0">
                <a:hlinkClick r:id="rId2"/>
              </a:rPr>
              <a:t>vs</a:t>
            </a:r>
            <a:r>
              <a:rPr lang="en-US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braconids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>
                <a:hlinkClick r:id="rId3"/>
              </a:rPr>
              <a:t>Cockroach vs. Emerald Jewel Wasp</a:t>
            </a:r>
            <a:endParaRPr lang="en-US" dirty="0" smtClean="0"/>
          </a:p>
          <a:p>
            <a:pPr marL="0" lvl="0" indent="0">
              <a:buNone/>
            </a:pPr>
            <a:r>
              <a:rPr lang="en-US" sz="2400" dirty="0" smtClean="0"/>
              <a:t>- Native to Asia, Africa, and some Pacific islands.  </a:t>
            </a:r>
          </a:p>
          <a:p>
            <a:pPr marL="0" lvl="0" indent="0">
              <a:buNone/>
            </a:pPr>
            <a:r>
              <a:rPr lang="en-US" sz="2400" dirty="0" smtClean="0"/>
              <a:t>- Unsuccessful introduction to control cockroaches in Hawaii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9294" y="5105400"/>
            <a:ext cx="8050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Parasitoid wasps (and other native predators) are important!!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79294" y="304800"/>
            <a:ext cx="4087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More natural predators!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935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Predators &amp; Parasites: Conservation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 steps are involved in conservation?  (See handout for details)</a:t>
            </a:r>
          </a:p>
          <a:p>
            <a:pPr lvl="1"/>
            <a:r>
              <a:rPr lang="en-US" dirty="0"/>
              <a:t>Recognizing beneficials</a:t>
            </a:r>
          </a:p>
          <a:p>
            <a:pPr lvl="1"/>
            <a:r>
              <a:rPr lang="en-US" dirty="0"/>
              <a:t>Minimizing insecticide applications</a:t>
            </a:r>
          </a:p>
          <a:p>
            <a:pPr lvl="1"/>
            <a:r>
              <a:rPr lang="en-US" dirty="0"/>
              <a:t>Using selective insecticides or treating in selective manner</a:t>
            </a:r>
          </a:p>
          <a:p>
            <a:pPr lvl="1"/>
            <a:r>
              <a:rPr lang="en-US" dirty="0"/>
              <a:t>Maintaining ground covers, standing crops, and crop residues</a:t>
            </a:r>
          </a:p>
          <a:p>
            <a:pPr lvl="1"/>
            <a:r>
              <a:rPr lang="en-US" dirty="0"/>
              <a:t>Providing pollen and nectar sources or artificial </a:t>
            </a:r>
            <a:r>
              <a:rPr lang="en-US" dirty="0" smtClean="0"/>
              <a:t>foods</a:t>
            </a:r>
          </a:p>
          <a:p>
            <a:pPr marL="0" lv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Be aware ... Cultural practices influence pests and beneficials simultaneously.  For example, ground cover plants that provide nectar and pollen for beneficial insects may also attract and serve as a food source for cutworm moths and their larvae.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86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Natural </a:t>
            </a:r>
            <a:r>
              <a:rPr lang="en-US" b="1" dirty="0" smtClean="0"/>
              <a:t>control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Biotic   -</a:t>
            </a:r>
            <a:r>
              <a:rPr lang="en-US" dirty="0"/>
              <a:t> </a:t>
            </a:r>
            <a:r>
              <a:rPr lang="en-US" dirty="0" smtClean="0"/>
              <a:t> Accomplished </a:t>
            </a:r>
            <a:r>
              <a:rPr lang="en-US" dirty="0"/>
              <a:t>by living organisms</a:t>
            </a:r>
          </a:p>
          <a:p>
            <a:pPr lvl="0"/>
            <a:r>
              <a:rPr lang="en-US" dirty="0" smtClean="0"/>
              <a:t>Abiotic -</a:t>
            </a:r>
            <a:r>
              <a:rPr lang="en-US" dirty="0"/>
              <a:t>	Caused by physical </a:t>
            </a:r>
            <a:r>
              <a:rPr lang="en-US" dirty="0" smtClean="0"/>
              <a:t>conditions</a:t>
            </a:r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sz="4000" u="sng" dirty="0" smtClean="0">
                <a:solidFill>
                  <a:srgbClr val="FF0000"/>
                </a:solidFill>
              </a:rPr>
              <a:t>No human involvement</a:t>
            </a:r>
            <a:endParaRPr lang="en-US" sz="4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5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Predators &amp; Parasites</a:t>
            </a:r>
            <a:r>
              <a:rPr lang="en-US" dirty="0" smtClean="0"/>
              <a:t>: Augmentation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715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Natural enemies that are available for purchase and release include:</a:t>
            </a:r>
          </a:p>
          <a:p>
            <a:pPr lvl="1"/>
            <a:r>
              <a:rPr lang="en-US" b="1" dirty="0"/>
              <a:t>Convergent lady beetle </a:t>
            </a:r>
            <a:r>
              <a:rPr lang="en-US" dirty="0"/>
              <a:t>(fly away, fly away ...)</a:t>
            </a:r>
          </a:p>
          <a:p>
            <a:pPr lvl="1"/>
            <a:r>
              <a:rPr lang="en-US" b="1" dirty="0"/>
              <a:t>Mealybug destroyer </a:t>
            </a:r>
            <a:r>
              <a:rPr lang="en-US" dirty="0"/>
              <a:t>(good in greenhouses)</a:t>
            </a:r>
          </a:p>
          <a:p>
            <a:pPr lvl="1"/>
            <a:r>
              <a:rPr lang="en-US" b="1" dirty="0"/>
              <a:t>Green lacewings </a:t>
            </a:r>
            <a:r>
              <a:rPr lang="en-US" dirty="0"/>
              <a:t>(best of general purpose and aphid predators; larvae that hatch on the ground often die)</a:t>
            </a:r>
          </a:p>
          <a:p>
            <a:pPr lvl="1"/>
            <a:r>
              <a:rPr lang="en-US" b="1" dirty="0"/>
              <a:t>Spined soldier bug </a:t>
            </a:r>
            <a:r>
              <a:rPr lang="en-US" dirty="0"/>
              <a:t>(fun to watch, feeding rate &amp; pop dynamics don't allow a purchase of these bugs to keep up with pests)</a:t>
            </a:r>
          </a:p>
          <a:p>
            <a:pPr lvl="1"/>
            <a:r>
              <a:rPr lang="en-US" b="1" dirty="0"/>
              <a:t>Praying mantids </a:t>
            </a:r>
            <a:r>
              <a:rPr lang="en-US" dirty="0"/>
              <a:t>(ditto but worse; often eat nonpest insects)</a:t>
            </a:r>
          </a:p>
          <a:p>
            <a:pPr lvl="1"/>
            <a:r>
              <a:rPr lang="en-US" b="1" dirty="0"/>
              <a:t>Predaceous mites for spider mite control </a:t>
            </a:r>
            <a:r>
              <a:rPr lang="en-US" dirty="0"/>
              <a:t>(some good results in greenhouses, dependent on conditions; possible benefit to re‑inoculating orchards)</a:t>
            </a:r>
          </a:p>
          <a:p>
            <a:pPr lvl="1"/>
            <a:r>
              <a:rPr lang="en-US" b="1" dirty="0"/>
              <a:t>Mites that prey on thrips </a:t>
            </a:r>
            <a:r>
              <a:rPr lang="en-US" dirty="0"/>
              <a:t>(good stories from greenhouses, dependent on conditions) </a:t>
            </a:r>
          </a:p>
          <a:p>
            <a:pPr lvl="1"/>
            <a:r>
              <a:rPr lang="en-US" b="1" i="1" dirty="0"/>
              <a:t>Encarsia</a:t>
            </a:r>
            <a:r>
              <a:rPr lang="en-US" b="1" dirty="0"/>
              <a:t> for whitefly control </a:t>
            </a:r>
            <a:r>
              <a:rPr lang="en-US" dirty="0"/>
              <a:t>(many successes in greenhouses, often complicated by other pests)</a:t>
            </a:r>
          </a:p>
          <a:p>
            <a:pPr lvl="1"/>
            <a:r>
              <a:rPr lang="en-US" b="1" dirty="0"/>
              <a:t>Parasites of fly pupae </a:t>
            </a:r>
            <a:r>
              <a:rPr lang="en-US" dirty="0"/>
              <a:t>(successes in poultry have been difficult to match in other livestock facilities)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3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r>
              <a:rPr lang="en-US" b="1" dirty="0"/>
              <a:t>An especially useful web site:  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Biological </a:t>
            </a:r>
            <a:r>
              <a:rPr lang="en-US" dirty="0"/>
              <a:t>Control: A Guide to Natural Enemies in North America, from Cornell University at:  </a:t>
            </a:r>
            <a:r>
              <a:rPr lang="en-US" u="sng" dirty="0">
                <a:hlinkClick r:id="rId2"/>
              </a:rPr>
              <a:t>http://www.nysaes.cornell.edu/ent/biocontrol/</a:t>
            </a:r>
            <a:r>
              <a:rPr lang="en-US" u="sng" dirty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04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Biological </a:t>
            </a:r>
            <a:r>
              <a:rPr lang="en-US" b="1" dirty="0" smtClean="0"/>
              <a:t>control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it isn’t….</a:t>
            </a:r>
          </a:p>
          <a:p>
            <a:pPr lvl="0"/>
            <a:r>
              <a:rPr lang="en-US" dirty="0"/>
              <a:t>Natural control  </a:t>
            </a:r>
          </a:p>
          <a:p>
            <a:pPr lvl="0"/>
            <a:r>
              <a:rPr lang="en-US" dirty="0"/>
              <a:t>Judicious use of pesticides  </a:t>
            </a:r>
          </a:p>
          <a:p>
            <a:pPr lvl="0"/>
            <a:r>
              <a:rPr lang="en-US" dirty="0"/>
              <a:t>Host plant resistance  </a:t>
            </a: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Biological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it is…    “3 sets of 3”</a:t>
            </a:r>
          </a:p>
          <a:p>
            <a:pPr marL="571500" indent="-571500">
              <a:buAutoNum type="romanUcPeriod"/>
            </a:pPr>
            <a:r>
              <a:rPr lang="en-US" b="1" dirty="0" smtClean="0"/>
              <a:t>Who? </a:t>
            </a:r>
            <a:r>
              <a:rPr lang="en-US" dirty="0" smtClean="0"/>
              <a:t>– Predators, Parasites (Parasitoids), Pathogens</a:t>
            </a:r>
          </a:p>
          <a:p>
            <a:pPr marL="571500" indent="-571500">
              <a:buAutoNum type="romanUcPeriod"/>
            </a:pPr>
            <a:r>
              <a:rPr lang="en-US" b="1" dirty="0" smtClean="0"/>
              <a:t>To do what? </a:t>
            </a:r>
            <a:r>
              <a:rPr lang="en-US" dirty="0" smtClean="0"/>
              <a:t>– To reduce, delay, or prevent insect infestations</a:t>
            </a:r>
          </a:p>
          <a:p>
            <a:pPr marL="571500" indent="-571500">
              <a:buAutoNum type="romanUcPeriod"/>
            </a:pPr>
            <a:r>
              <a:rPr lang="en-US" b="1" dirty="0" smtClean="0"/>
              <a:t>How? </a:t>
            </a:r>
            <a:r>
              <a:rPr lang="en-US" dirty="0" smtClean="0"/>
              <a:t>– By conservation, augmentation, or importation of natural enemies</a:t>
            </a:r>
          </a:p>
          <a:p>
            <a:pPr marL="571500" indent="-571500">
              <a:buAutoNum type="romanUcPeriod"/>
            </a:pPr>
            <a:endParaRPr lang="en-US" dirty="0" smtClean="0"/>
          </a:p>
          <a:p>
            <a:pPr marL="571500" indent="-571500">
              <a:buAutoNum type="romanU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83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12445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Biological </a:t>
            </a:r>
            <a:r>
              <a:rPr lang="en-US" b="1" dirty="0" smtClean="0"/>
              <a:t>control: Who?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907" y="1324769"/>
            <a:ext cx="4331967" cy="242808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Predators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Parasites (Parasitoids)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Pathogens</a:t>
            </a:r>
            <a:endParaRPr lang="en-US" dirty="0"/>
          </a:p>
        </p:txBody>
      </p:sp>
      <p:pic>
        <p:nvPicPr>
          <p:cNvPr id="14338" name="Picture 2" descr="C:\Users\Aron\Desktop\bio control pics\xfun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583" y="4732897"/>
            <a:ext cx="3625217" cy="186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Aron\Desktop\bio control pics\xparisito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" y="4732897"/>
            <a:ext cx="294322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Aron\Desktop\bio control pics\xparisitoi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2514600" cy="172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Aron\Desktop\bio control pics\xstinkbug.as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382" y="2974611"/>
            <a:ext cx="3701417" cy="167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Aron\Desktop\bio control pics\xbtwormkill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880" y="2633921"/>
            <a:ext cx="2105023" cy="422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ron\Desktop\bio control pics\xmantis-eating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167" y="228600"/>
            <a:ext cx="389763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774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Biological </a:t>
            </a:r>
            <a:r>
              <a:rPr lang="en-US" b="1" dirty="0" smtClean="0"/>
              <a:t>control: To do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105400"/>
          </a:xfrm>
        </p:spPr>
        <p:txBody>
          <a:bodyPr>
            <a:normAutofit lnSpcReduction="10000"/>
          </a:bodyPr>
          <a:lstStyle/>
          <a:p>
            <a:pPr marL="514350" lvl="0" indent="-514350">
              <a:buAutoNum type="arabicPeriod"/>
            </a:pPr>
            <a:r>
              <a:rPr lang="en-US" b="1" dirty="0" smtClean="0"/>
              <a:t>Reduction</a:t>
            </a:r>
            <a:r>
              <a:rPr lang="en-US" dirty="0" smtClean="0"/>
              <a:t> </a:t>
            </a:r>
            <a:r>
              <a:rPr lang="en-US" dirty="0"/>
              <a:t>... natural enemies are introduced after the pest is established. Examples: Vedalia beetle and cottony cushion scale, predators and parasites of alfalfa weevil, cereal leaf beetle, gypsy moth, countless others</a:t>
            </a:r>
            <a:r>
              <a:rPr lang="en-US" dirty="0" smtClean="0"/>
              <a:t>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b="1" dirty="0"/>
              <a:t>Delay </a:t>
            </a:r>
            <a:r>
              <a:rPr lang="en-US" dirty="0"/>
              <a:t>(pest buildup) ... early intervention after initial detection of a </a:t>
            </a:r>
            <a:r>
              <a:rPr lang="en-US" dirty="0" smtClean="0"/>
              <a:t>pest.</a:t>
            </a:r>
            <a:endParaRPr lang="en-US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b="1" dirty="0"/>
              <a:t>Prevention</a:t>
            </a:r>
            <a:r>
              <a:rPr lang="en-US" dirty="0"/>
              <a:t> ... releases of natural enemies are made early in the season, against a predictable pest; rarely done.</a:t>
            </a:r>
          </a:p>
          <a:p>
            <a:pPr marL="514350" lvl="0" indent="-514350">
              <a:buAutoNum type="arabicPeriod"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01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Biological control</a:t>
            </a:r>
            <a:r>
              <a:rPr lang="en-US" b="1" dirty="0" smtClean="0"/>
              <a:t>: 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562600"/>
          </a:xfrm>
        </p:spPr>
        <p:txBody>
          <a:bodyPr>
            <a:normAutofit fontScale="62500" lnSpcReduction="20000"/>
          </a:bodyPr>
          <a:lstStyle/>
          <a:p>
            <a:pPr marL="514350" lvl="0" indent="-514350">
              <a:buAutoNum type="arabicPeriod"/>
            </a:pPr>
            <a:r>
              <a:rPr lang="en-US" sz="4400" b="1" dirty="0" smtClean="0"/>
              <a:t>Conservation</a:t>
            </a:r>
            <a:r>
              <a:rPr lang="en-US" sz="4400" dirty="0" smtClean="0"/>
              <a:t> </a:t>
            </a:r>
            <a:r>
              <a:rPr lang="en-US" sz="4400" dirty="0"/>
              <a:t>... nearest to natural control (but conscious and planned); may involve enhancing benefits (using attractants or foods to keep predators and parasites in an area); often involves altered production practices or pesticide application plans</a:t>
            </a:r>
            <a:r>
              <a:rPr lang="en-US" sz="4400" dirty="0" smtClean="0"/>
              <a:t>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4400" b="1" dirty="0"/>
              <a:t>Augmentation</a:t>
            </a:r>
            <a:r>
              <a:rPr lang="en-US" sz="4400" dirty="0"/>
              <a:t> ... adding natural enemies; works if the practice adds to overall mortality instead of replacing existing mortality factors.  Involves buying or rearing natural </a:t>
            </a:r>
            <a:r>
              <a:rPr lang="en-US" sz="4400" dirty="0" smtClean="0"/>
              <a:t>enemies.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4400" b="1" dirty="0"/>
              <a:t>Importation</a:t>
            </a:r>
            <a:r>
              <a:rPr lang="en-US" sz="4400" dirty="0"/>
              <a:t> ("classical biological control") ... Many pests are exotic; they were introduced without their natural enemies; importing natural enemies "reunites" the pest with its natural control agents.  Importation must involve extensive natural history studies and a quarantine stage to avoid unwanted outcomes</a:t>
            </a:r>
            <a:r>
              <a:rPr lang="en-US" sz="4400" dirty="0" smtClean="0"/>
              <a:t>.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294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Pathogens: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dirty="0" smtClean="0"/>
              <a:t>Bacteria </a:t>
            </a:r>
          </a:p>
          <a:p>
            <a:r>
              <a:rPr lang="en-US" dirty="0"/>
              <a:t>V</a:t>
            </a:r>
            <a:r>
              <a:rPr lang="en-US" dirty="0" smtClean="0"/>
              <a:t>iruses </a:t>
            </a:r>
          </a:p>
          <a:p>
            <a:r>
              <a:rPr lang="en-US" dirty="0"/>
              <a:t>F</a:t>
            </a:r>
            <a:r>
              <a:rPr lang="en-US" dirty="0" smtClean="0"/>
              <a:t>ungi </a:t>
            </a:r>
          </a:p>
          <a:p>
            <a:r>
              <a:rPr lang="en-US" dirty="0"/>
              <a:t>P</a:t>
            </a:r>
            <a:r>
              <a:rPr lang="en-US" dirty="0" smtClean="0"/>
              <a:t>rotozoa </a:t>
            </a:r>
            <a:r>
              <a:rPr lang="en-US" dirty="0"/>
              <a:t>(microsporidia</a:t>
            </a:r>
            <a:r>
              <a:rPr lang="en-US" dirty="0" smtClean="0"/>
              <a:t>) </a:t>
            </a:r>
          </a:p>
          <a:p>
            <a:r>
              <a:rPr lang="en-US" dirty="0"/>
              <a:t>N</a:t>
            </a:r>
            <a:r>
              <a:rPr lang="en-US" dirty="0" smtClean="0"/>
              <a:t>ematodes </a:t>
            </a:r>
          </a:p>
        </p:txBody>
      </p:sp>
    </p:spTree>
    <p:extLst>
      <p:ext uri="{BB962C8B-B14F-4D97-AF65-F5344CB8AC3E}">
        <p14:creationId xmlns:p14="http://schemas.microsoft.com/office/powerpoint/2010/main" val="1399630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1990</Words>
  <Application>Microsoft Office PowerPoint</Application>
  <PresentationFormat>On-screen Show (4:3)</PresentationFormat>
  <Paragraphs>163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Introduction to Applied Entomology Natural and Biological Control </vt:lpstr>
      <vt:lpstr>Know…</vt:lpstr>
      <vt:lpstr>Natural control  </vt:lpstr>
      <vt:lpstr>Biological control </vt:lpstr>
      <vt:lpstr>Biological control</vt:lpstr>
      <vt:lpstr>Biological control: Who?</vt:lpstr>
      <vt:lpstr>Biological control: To do what?</vt:lpstr>
      <vt:lpstr>Biological control: How?</vt:lpstr>
      <vt:lpstr>Pathogens: </vt:lpstr>
      <vt:lpstr>Pathogens:  </vt:lpstr>
      <vt:lpstr>Pathogens: Viruses</vt:lpstr>
      <vt:lpstr>Pathogens: Bacteria</vt:lpstr>
      <vt:lpstr>Pathogens: Bacteria</vt:lpstr>
      <vt:lpstr>Pathogens: Insect-pathogenic fungi</vt:lpstr>
      <vt:lpstr>Fungi that kill insects</vt:lpstr>
      <vt:lpstr>Fungi that kill insects</vt:lpstr>
      <vt:lpstr>Fungi that kill insects</vt:lpstr>
      <vt:lpstr>PowerPoint Presentation</vt:lpstr>
      <vt:lpstr>Pathogens: Microsporidia</vt:lpstr>
      <vt:lpstr>Pathogens: Insect-parasitic nematodes</vt:lpstr>
      <vt:lpstr>Pathogens</vt:lpstr>
      <vt:lpstr>Predators &amp; Parasites: Importation</vt:lpstr>
      <vt:lpstr>Predators &amp; Parasites: Importation</vt:lpstr>
      <vt:lpstr>Predators &amp; Parasites: Importation</vt:lpstr>
      <vt:lpstr>Predators &amp; Parasites: Importation</vt:lpstr>
      <vt:lpstr>Predators &amp; Parasites: Importation</vt:lpstr>
      <vt:lpstr>PowerPoint Presentation</vt:lpstr>
      <vt:lpstr>PowerPoint Presentation</vt:lpstr>
      <vt:lpstr>Predators &amp; Parasites: Conservation</vt:lpstr>
      <vt:lpstr>Predators &amp; Parasites: Augmentation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Applied Entomology Natural and Biological Control</dc:title>
  <dc:creator>Aron</dc:creator>
  <cp:lastModifiedBy> </cp:lastModifiedBy>
  <cp:revision>40</cp:revision>
  <cp:lastPrinted>2011-11-14T03:26:54Z</cp:lastPrinted>
  <dcterms:created xsi:type="dcterms:W3CDTF">2006-08-16T00:00:00Z</dcterms:created>
  <dcterms:modified xsi:type="dcterms:W3CDTF">2014-11-12T16:24:00Z</dcterms:modified>
</cp:coreProperties>
</file>